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5A83D-9DD6-492A-A8E3-39ED2C91A8E6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7791D7C-4497-4B03-B76A-70C22FC9C784}">
      <dgm:prSet phldrT="[Text]"/>
      <dgm:spPr>
        <a:solidFill>
          <a:srgbClr val="47A1B4"/>
        </a:solidFill>
      </dgm:spPr>
      <dgm:t>
        <a:bodyPr/>
        <a:lstStyle/>
        <a:p>
          <a:endParaRPr lang="en-IN" dirty="0"/>
        </a:p>
      </dgm:t>
    </dgm:pt>
    <dgm:pt modelId="{1AB06D80-0DE4-40D2-ABE8-992C03014246}" type="parTrans" cxnId="{E3550478-D2DD-47CF-87A1-556642262598}">
      <dgm:prSet/>
      <dgm:spPr/>
      <dgm:t>
        <a:bodyPr/>
        <a:lstStyle/>
        <a:p>
          <a:endParaRPr lang="en-IN"/>
        </a:p>
      </dgm:t>
    </dgm:pt>
    <dgm:pt modelId="{9F8597C1-1C08-493A-AAC7-7AFB11B44C0B}" type="sibTrans" cxnId="{E3550478-D2DD-47CF-87A1-556642262598}">
      <dgm:prSet/>
      <dgm:spPr/>
      <dgm:t>
        <a:bodyPr/>
        <a:lstStyle/>
        <a:p>
          <a:endParaRPr lang="en-IN"/>
        </a:p>
      </dgm:t>
    </dgm:pt>
    <dgm:pt modelId="{3DCCD750-5A0F-423B-8B66-9FB648975A41}">
      <dgm:prSet phldrT="[Text]" custT="1"/>
      <dgm:spPr>
        <a:solidFill>
          <a:srgbClr val="47A1B4"/>
        </a:solidFill>
      </dgm:spPr>
      <dgm:t>
        <a:bodyPr/>
        <a:lstStyle/>
        <a:p>
          <a:r>
            <a:rPr lang="en-IN" sz="2400" dirty="0"/>
            <a:t>Quality</a:t>
          </a:r>
        </a:p>
      </dgm:t>
    </dgm:pt>
    <dgm:pt modelId="{D2055683-8663-4F44-A3DE-7C041453DF43}" type="parTrans" cxnId="{A5618688-D08D-4857-BB8D-11477E76E50F}">
      <dgm:prSet/>
      <dgm:spPr/>
      <dgm:t>
        <a:bodyPr/>
        <a:lstStyle/>
        <a:p>
          <a:endParaRPr lang="en-IN"/>
        </a:p>
      </dgm:t>
    </dgm:pt>
    <dgm:pt modelId="{1964C772-4F58-4729-84B8-E882CDFAA34B}" type="sibTrans" cxnId="{A5618688-D08D-4857-BB8D-11477E76E50F}">
      <dgm:prSet/>
      <dgm:spPr/>
      <dgm:t>
        <a:bodyPr/>
        <a:lstStyle/>
        <a:p>
          <a:endParaRPr lang="en-IN"/>
        </a:p>
      </dgm:t>
    </dgm:pt>
    <dgm:pt modelId="{367F0F0C-0D84-48B1-980B-4659150CF892}">
      <dgm:prSet phldrT="[Text]" custT="1"/>
      <dgm:spPr>
        <a:solidFill>
          <a:srgbClr val="47A1B4"/>
        </a:solidFill>
      </dgm:spPr>
      <dgm:t>
        <a:bodyPr/>
        <a:lstStyle/>
        <a:p>
          <a:r>
            <a:rPr lang="en-IN" sz="2000" dirty="0"/>
            <a:t>Experience</a:t>
          </a:r>
        </a:p>
      </dgm:t>
    </dgm:pt>
    <dgm:pt modelId="{79F48708-7D91-4856-882B-C6D3974FD567}" type="parTrans" cxnId="{6A3AB5C4-9DF2-4E0E-8E72-0B746653634F}">
      <dgm:prSet/>
      <dgm:spPr/>
      <dgm:t>
        <a:bodyPr/>
        <a:lstStyle/>
        <a:p>
          <a:endParaRPr lang="en-IN"/>
        </a:p>
      </dgm:t>
    </dgm:pt>
    <dgm:pt modelId="{7ED63713-651A-4FF2-95C0-047369A02DB7}" type="sibTrans" cxnId="{6A3AB5C4-9DF2-4E0E-8E72-0B746653634F}">
      <dgm:prSet/>
      <dgm:spPr/>
      <dgm:t>
        <a:bodyPr/>
        <a:lstStyle/>
        <a:p>
          <a:endParaRPr lang="en-IN"/>
        </a:p>
      </dgm:t>
    </dgm:pt>
    <dgm:pt modelId="{A03844A2-078B-4D21-9AE7-D618BC3A00A3}">
      <dgm:prSet phldrT="[Text]" custT="1"/>
      <dgm:spPr>
        <a:solidFill>
          <a:srgbClr val="47A1B4"/>
        </a:solidFill>
      </dgm:spPr>
      <dgm:t>
        <a:bodyPr/>
        <a:lstStyle/>
        <a:p>
          <a:r>
            <a:rPr lang="en-IN" sz="2000" dirty="0"/>
            <a:t>Confidence</a:t>
          </a:r>
        </a:p>
      </dgm:t>
    </dgm:pt>
    <dgm:pt modelId="{4BE9B5FC-9A8B-4437-A67D-A6381CC4490F}" type="parTrans" cxnId="{0DFD303D-36C4-4C88-B0C5-A6E2DCF533ED}">
      <dgm:prSet/>
      <dgm:spPr/>
      <dgm:t>
        <a:bodyPr/>
        <a:lstStyle/>
        <a:p>
          <a:endParaRPr lang="en-IN"/>
        </a:p>
      </dgm:t>
    </dgm:pt>
    <dgm:pt modelId="{FFB3C873-CCFD-4A30-A0F5-C993A79A7DF8}" type="sibTrans" cxnId="{0DFD303D-36C4-4C88-B0C5-A6E2DCF533ED}">
      <dgm:prSet/>
      <dgm:spPr/>
      <dgm:t>
        <a:bodyPr/>
        <a:lstStyle/>
        <a:p>
          <a:endParaRPr lang="en-IN"/>
        </a:p>
      </dgm:t>
    </dgm:pt>
    <dgm:pt modelId="{192583CD-4F86-4169-8786-EF0D1E62432A}">
      <dgm:prSet phldrT="[Text]" custT="1"/>
      <dgm:spPr>
        <a:solidFill>
          <a:srgbClr val="47A1B4"/>
        </a:solidFill>
      </dgm:spPr>
      <dgm:t>
        <a:bodyPr/>
        <a:lstStyle/>
        <a:p>
          <a:r>
            <a:rPr lang="en-IN" sz="2400" dirty="0"/>
            <a:t>Commitment</a:t>
          </a:r>
        </a:p>
      </dgm:t>
    </dgm:pt>
    <dgm:pt modelId="{87FDA83E-B3EF-4B0D-8C36-C3ED1EFA3B33}" type="parTrans" cxnId="{37CFDDC2-1F12-475A-A05F-BBBC12D1C606}">
      <dgm:prSet/>
      <dgm:spPr/>
      <dgm:t>
        <a:bodyPr/>
        <a:lstStyle/>
        <a:p>
          <a:endParaRPr lang="en-IN"/>
        </a:p>
      </dgm:t>
    </dgm:pt>
    <dgm:pt modelId="{6135D429-308E-4BC3-B84F-BAE2C3A8CAB0}" type="sibTrans" cxnId="{37CFDDC2-1F12-475A-A05F-BBBC12D1C606}">
      <dgm:prSet/>
      <dgm:spPr/>
      <dgm:t>
        <a:bodyPr/>
        <a:lstStyle/>
        <a:p>
          <a:endParaRPr lang="en-IN"/>
        </a:p>
      </dgm:t>
    </dgm:pt>
    <dgm:pt modelId="{75A3EF89-5389-4E90-89CE-32509C0AF794}">
      <dgm:prSet phldrT="[Text]" custT="1"/>
      <dgm:spPr>
        <a:solidFill>
          <a:srgbClr val="47A1B4"/>
        </a:solidFill>
      </dgm:spPr>
      <dgm:t>
        <a:bodyPr/>
        <a:lstStyle/>
        <a:p>
          <a:r>
            <a:rPr lang="en-IN" sz="2400" dirty="0"/>
            <a:t>Faith</a:t>
          </a:r>
        </a:p>
      </dgm:t>
    </dgm:pt>
    <dgm:pt modelId="{9B5FE4D1-596A-45FD-9178-C5825C0078C5}" type="parTrans" cxnId="{99B69348-07F6-4C2C-81EE-C33FD32FCA05}">
      <dgm:prSet/>
      <dgm:spPr/>
      <dgm:t>
        <a:bodyPr/>
        <a:lstStyle/>
        <a:p>
          <a:endParaRPr lang="en-IN"/>
        </a:p>
      </dgm:t>
    </dgm:pt>
    <dgm:pt modelId="{0D52758F-6E21-45B6-AA29-B3706EB411FC}" type="sibTrans" cxnId="{99B69348-07F6-4C2C-81EE-C33FD32FCA05}">
      <dgm:prSet/>
      <dgm:spPr/>
      <dgm:t>
        <a:bodyPr/>
        <a:lstStyle/>
        <a:p>
          <a:endParaRPr lang="en-IN"/>
        </a:p>
      </dgm:t>
    </dgm:pt>
    <dgm:pt modelId="{F35CB910-B818-420F-BBE7-B52360B9FC8B}">
      <dgm:prSet/>
      <dgm:spPr/>
      <dgm:t>
        <a:bodyPr/>
        <a:lstStyle/>
        <a:p>
          <a:endParaRPr lang="en-IN"/>
        </a:p>
      </dgm:t>
    </dgm:pt>
    <dgm:pt modelId="{103D9638-B08C-4D0E-88F8-4DEDC08642FC}" type="parTrans" cxnId="{52156832-E12B-4E6A-86B9-A791F03549B8}">
      <dgm:prSet/>
      <dgm:spPr/>
      <dgm:t>
        <a:bodyPr/>
        <a:lstStyle/>
        <a:p>
          <a:endParaRPr lang="en-IN"/>
        </a:p>
      </dgm:t>
    </dgm:pt>
    <dgm:pt modelId="{2767C3DF-90A1-48D6-802F-B7E188BB0BD1}" type="sibTrans" cxnId="{52156832-E12B-4E6A-86B9-A791F03549B8}">
      <dgm:prSet/>
      <dgm:spPr/>
      <dgm:t>
        <a:bodyPr/>
        <a:lstStyle/>
        <a:p>
          <a:endParaRPr lang="en-IN"/>
        </a:p>
      </dgm:t>
    </dgm:pt>
    <dgm:pt modelId="{57D2E56B-BAA0-45AB-90DD-9FDFDCF2B215}">
      <dgm:prSet phldrT="[Text]"/>
      <dgm:spPr>
        <a:solidFill>
          <a:srgbClr val="47A1B4"/>
        </a:solidFill>
      </dgm:spPr>
      <dgm:t>
        <a:bodyPr/>
        <a:lstStyle/>
        <a:p>
          <a:r>
            <a:rPr lang="en-IN" dirty="0"/>
            <a:t>Innovation</a:t>
          </a:r>
        </a:p>
      </dgm:t>
    </dgm:pt>
    <dgm:pt modelId="{DA1E209E-4E2B-4F50-8637-174DA04A30C4}" type="parTrans" cxnId="{74A3D5CC-38EA-4D74-8FED-C7B13F87E528}">
      <dgm:prSet/>
      <dgm:spPr/>
      <dgm:t>
        <a:bodyPr/>
        <a:lstStyle/>
        <a:p>
          <a:endParaRPr lang="en-US"/>
        </a:p>
      </dgm:t>
    </dgm:pt>
    <dgm:pt modelId="{C78129E5-469B-4514-B4AF-7DAE9EB3DDF5}" type="sibTrans" cxnId="{74A3D5CC-38EA-4D74-8FED-C7B13F87E528}">
      <dgm:prSet/>
      <dgm:spPr/>
      <dgm:t>
        <a:bodyPr/>
        <a:lstStyle/>
        <a:p>
          <a:endParaRPr lang="en-US"/>
        </a:p>
      </dgm:t>
    </dgm:pt>
    <dgm:pt modelId="{7275ACF5-F028-45D4-A3C4-9096649946C4}" type="pres">
      <dgm:prSet presAssocID="{3D35A83D-9DD6-492A-A8E3-39ED2C91A8E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IN"/>
        </a:p>
      </dgm:t>
    </dgm:pt>
    <dgm:pt modelId="{3F22FBDE-DF7C-4BF1-923C-91A6841A4932}" type="pres">
      <dgm:prSet presAssocID="{E7791D7C-4497-4B03-B76A-70C22FC9C784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IN"/>
        </a:p>
      </dgm:t>
    </dgm:pt>
    <dgm:pt modelId="{76228CDC-775D-445E-A4E5-59E9DA3ADFA1}" type="pres">
      <dgm:prSet presAssocID="{3DCCD750-5A0F-423B-8B66-9FB648975A41}" presName="Accent1" presStyleCnt="0"/>
      <dgm:spPr/>
    </dgm:pt>
    <dgm:pt modelId="{C7F4AAE4-2BA9-4D93-9F27-B81679237DA5}" type="pres">
      <dgm:prSet presAssocID="{3DCCD750-5A0F-423B-8B66-9FB648975A41}" presName="Accent" presStyleLbl="bgShp" presStyleIdx="0" presStyleCnt="6"/>
      <dgm:spPr/>
    </dgm:pt>
    <dgm:pt modelId="{2A2DB357-871F-4C03-AD7D-F10C3AE307CA}" type="pres">
      <dgm:prSet presAssocID="{3DCCD750-5A0F-423B-8B66-9FB648975A41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10FF158-C7DB-4A1F-9269-AC042A48E013}" type="pres">
      <dgm:prSet presAssocID="{367F0F0C-0D84-48B1-980B-4659150CF892}" presName="Accent2" presStyleCnt="0"/>
      <dgm:spPr/>
    </dgm:pt>
    <dgm:pt modelId="{48423C92-781A-4ABA-8C6B-F180C8547082}" type="pres">
      <dgm:prSet presAssocID="{367F0F0C-0D84-48B1-980B-4659150CF892}" presName="Accent" presStyleLbl="bgShp" presStyleIdx="1" presStyleCnt="6"/>
      <dgm:spPr/>
    </dgm:pt>
    <dgm:pt modelId="{4A21F106-769F-4F06-AE75-1EBABFE8DE6A}" type="pres">
      <dgm:prSet presAssocID="{367F0F0C-0D84-48B1-980B-4659150CF89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0146CC5-3CBA-45C1-B25A-5DE99323F0FE}" type="pres">
      <dgm:prSet presAssocID="{A03844A2-078B-4D21-9AE7-D618BC3A00A3}" presName="Accent3" presStyleCnt="0"/>
      <dgm:spPr/>
    </dgm:pt>
    <dgm:pt modelId="{848A2DEC-5559-4608-A6C5-9A3ED60B38FF}" type="pres">
      <dgm:prSet presAssocID="{A03844A2-078B-4D21-9AE7-D618BC3A00A3}" presName="Accent" presStyleLbl="bgShp" presStyleIdx="2" presStyleCnt="6"/>
      <dgm:spPr/>
    </dgm:pt>
    <dgm:pt modelId="{670AC637-7674-4FC7-81D1-F7ECE7510B7F}" type="pres">
      <dgm:prSet presAssocID="{A03844A2-078B-4D21-9AE7-D618BC3A00A3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B1CEF27-12F9-4C6A-AAF2-E34DBAF615E1}" type="pres">
      <dgm:prSet presAssocID="{192583CD-4F86-4169-8786-EF0D1E62432A}" presName="Accent4" presStyleCnt="0"/>
      <dgm:spPr/>
    </dgm:pt>
    <dgm:pt modelId="{C51F436B-59C7-47AE-B2FB-74F1A9D922A6}" type="pres">
      <dgm:prSet presAssocID="{192583CD-4F86-4169-8786-EF0D1E62432A}" presName="Accent" presStyleLbl="bgShp" presStyleIdx="3" presStyleCnt="6"/>
      <dgm:spPr/>
    </dgm:pt>
    <dgm:pt modelId="{E720857E-F4D3-41C6-B303-6192092997A4}" type="pres">
      <dgm:prSet presAssocID="{192583CD-4F86-4169-8786-EF0D1E62432A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46EEF0A-1597-4DDE-AC86-D0633E3040B1}" type="pres">
      <dgm:prSet presAssocID="{75A3EF89-5389-4E90-89CE-32509C0AF794}" presName="Accent5" presStyleCnt="0"/>
      <dgm:spPr/>
    </dgm:pt>
    <dgm:pt modelId="{FD0B8E27-348A-465A-ADFB-5C0F734DAFD4}" type="pres">
      <dgm:prSet presAssocID="{75A3EF89-5389-4E90-89CE-32509C0AF794}" presName="Accent" presStyleLbl="bgShp" presStyleIdx="4" presStyleCnt="6"/>
      <dgm:spPr/>
    </dgm:pt>
    <dgm:pt modelId="{0630E638-E00C-4520-9F11-78A47EBD2084}" type="pres">
      <dgm:prSet presAssocID="{75A3EF89-5389-4E90-89CE-32509C0AF79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67C74B6-2BE7-4529-909D-FEAA71689564}" type="pres">
      <dgm:prSet presAssocID="{57D2E56B-BAA0-45AB-90DD-9FDFDCF2B215}" presName="Accent6" presStyleCnt="0"/>
      <dgm:spPr/>
    </dgm:pt>
    <dgm:pt modelId="{138818E3-9F0B-4E80-9C44-9245C7E63ECF}" type="pres">
      <dgm:prSet presAssocID="{57D2E56B-BAA0-45AB-90DD-9FDFDCF2B215}" presName="Accent" presStyleLbl="bgShp" presStyleIdx="5" presStyleCnt="6"/>
      <dgm:spPr/>
    </dgm:pt>
    <dgm:pt modelId="{6ED76AB9-9E11-40FF-BF1F-A23A0ED606CD}" type="pres">
      <dgm:prSet presAssocID="{57D2E56B-BAA0-45AB-90DD-9FDFDCF2B215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2156832-E12B-4E6A-86B9-A791F03549B8}" srcId="{3D35A83D-9DD6-492A-A8E3-39ED2C91A8E6}" destId="{F35CB910-B818-420F-BBE7-B52360B9FC8B}" srcOrd="1" destOrd="0" parTransId="{103D9638-B08C-4D0E-88F8-4DEDC08642FC}" sibTransId="{2767C3DF-90A1-48D6-802F-B7E188BB0BD1}"/>
    <dgm:cxn modelId="{C0AD9E57-DD8B-43B7-8668-1913D093A31C}" type="presOf" srcId="{E7791D7C-4497-4B03-B76A-70C22FC9C784}" destId="{3F22FBDE-DF7C-4BF1-923C-91A6841A4932}" srcOrd="0" destOrd="0" presId="urn:microsoft.com/office/officeart/2011/layout/HexagonRadial"/>
    <dgm:cxn modelId="{90DC5713-CEB4-4EE0-8F40-047DB3176B32}" type="presOf" srcId="{57D2E56B-BAA0-45AB-90DD-9FDFDCF2B215}" destId="{6ED76AB9-9E11-40FF-BF1F-A23A0ED606CD}" srcOrd="0" destOrd="0" presId="urn:microsoft.com/office/officeart/2011/layout/HexagonRadial"/>
    <dgm:cxn modelId="{0BB23787-233A-4081-B2D9-3406A07BDA1F}" type="presOf" srcId="{A03844A2-078B-4D21-9AE7-D618BC3A00A3}" destId="{670AC637-7674-4FC7-81D1-F7ECE7510B7F}" srcOrd="0" destOrd="0" presId="urn:microsoft.com/office/officeart/2011/layout/HexagonRadial"/>
    <dgm:cxn modelId="{A5618688-D08D-4857-BB8D-11477E76E50F}" srcId="{E7791D7C-4497-4B03-B76A-70C22FC9C784}" destId="{3DCCD750-5A0F-423B-8B66-9FB648975A41}" srcOrd="0" destOrd="0" parTransId="{D2055683-8663-4F44-A3DE-7C041453DF43}" sibTransId="{1964C772-4F58-4729-84B8-E882CDFAA34B}"/>
    <dgm:cxn modelId="{37CFDDC2-1F12-475A-A05F-BBBC12D1C606}" srcId="{E7791D7C-4497-4B03-B76A-70C22FC9C784}" destId="{192583CD-4F86-4169-8786-EF0D1E62432A}" srcOrd="3" destOrd="0" parTransId="{87FDA83E-B3EF-4B0D-8C36-C3ED1EFA3B33}" sibTransId="{6135D429-308E-4BC3-B84F-BAE2C3A8CAB0}"/>
    <dgm:cxn modelId="{E3550478-D2DD-47CF-87A1-556642262598}" srcId="{3D35A83D-9DD6-492A-A8E3-39ED2C91A8E6}" destId="{E7791D7C-4497-4B03-B76A-70C22FC9C784}" srcOrd="0" destOrd="0" parTransId="{1AB06D80-0DE4-40D2-ABE8-992C03014246}" sibTransId="{9F8597C1-1C08-493A-AAC7-7AFB11B44C0B}"/>
    <dgm:cxn modelId="{2164A8D4-143A-456D-94D1-99D592D0D346}" type="presOf" srcId="{75A3EF89-5389-4E90-89CE-32509C0AF794}" destId="{0630E638-E00C-4520-9F11-78A47EBD2084}" srcOrd="0" destOrd="0" presId="urn:microsoft.com/office/officeart/2011/layout/HexagonRadial"/>
    <dgm:cxn modelId="{99B69348-07F6-4C2C-81EE-C33FD32FCA05}" srcId="{E7791D7C-4497-4B03-B76A-70C22FC9C784}" destId="{75A3EF89-5389-4E90-89CE-32509C0AF794}" srcOrd="4" destOrd="0" parTransId="{9B5FE4D1-596A-45FD-9178-C5825C0078C5}" sibTransId="{0D52758F-6E21-45B6-AA29-B3706EB411FC}"/>
    <dgm:cxn modelId="{0DFD303D-36C4-4C88-B0C5-A6E2DCF533ED}" srcId="{E7791D7C-4497-4B03-B76A-70C22FC9C784}" destId="{A03844A2-078B-4D21-9AE7-D618BC3A00A3}" srcOrd="2" destOrd="0" parTransId="{4BE9B5FC-9A8B-4437-A67D-A6381CC4490F}" sibTransId="{FFB3C873-CCFD-4A30-A0F5-C993A79A7DF8}"/>
    <dgm:cxn modelId="{3DA3645E-5261-4F9E-B69B-74D3F32EDB22}" type="presOf" srcId="{3D35A83D-9DD6-492A-A8E3-39ED2C91A8E6}" destId="{7275ACF5-F028-45D4-A3C4-9096649946C4}" srcOrd="0" destOrd="0" presId="urn:microsoft.com/office/officeart/2011/layout/HexagonRadial"/>
    <dgm:cxn modelId="{74A3D5CC-38EA-4D74-8FED-C7B13F87E528}" srcId="{E7791D7C-4497-4B03-B76A-70C22FC9C784}" destId="{57D2E56B-BAA0-45AB-90DD-9FDFDCF2B215}" srcOrd="5" destOrd="0" parTransId="{DA1E209E-4E2B-4F50-8637-174DA04A30C4}" sibTransId="{C78129E5-469B-4514-B4AF-7DAE9EB3DDF5}"/>
    <dgm:cxn modelId="{CE4D3280-7D4D-4599-8DC6-D05B9DCDDA5E}" type="presOf" srcId="{3DCCD750-5A0F-423B-8B66-9FB648975A41}" destId="{2A2DB357-871F-4C03-AD7D-F10C3AE307CA}" srcOrd="0" destOrd="0" presId="urn:microsoft.com/office/officeart/2011/layout/HexagonRadial"/>
    <dgm:cxn modelId="{6A3AB5C4-9DF2-4E0E-8E72-0B746653634F}" srcId="{E7791D7C-4497-4B03-B76A-70C22FC9C784}" destId="{367F0F0C-0D84-48B1-980B-4659150CF892}" srcOrd="1" destOrd="0" parTransId="{79F48708-7D91-4856-882B-C6D3974FD567}" sibTransId="{7ED63713-651A-4FF2-95C0-047369A02DB7}"/>
    <dgm:cxn modelId="{360487A2-72A6-4C20-8B62-B0A3015B0009}" type="presOf" srcId="{192583CD-4F86-4169-8786-EF0D1E62432A}" destId="{E720857E-F4D3-41C6-B303-6192092997A4}" srcOrd="0" destOrd="0" presId="urn:microsoft.com/office/officeart/2011/layout/HexagonRadial"/>
    <dgm:cxn modelId="{83FD6390-F69B-4DEC-A4E9-2B0EB76C4BA4}" type="presOf" srcId="{367F0F0C-0D84-48B1-980B-4659150CF892}" destId="{4A21F106-769F-4F06-AE75-1EBABFE8DE6A}" srcOrd="0" destOrd="0" presId="urn:microsoft.com/office/officeart/2011/layout/HexagonRadial"/>
    <dgm:cxn modelId="{F040FA92-D7BC-4465-B78A-DF43269BD47E}" type="presParOf" srcId="{7275ACF5-F028-45D4-A3C4-9096649946C4}" destId="{3F22FBDE-DF7C-4BF1-923C-91A6841A4932}" srcOrd="0" destOrd="0" presId="urn:microsoft.com/office/officeart/2011/layout/HexagonRadial"/>
    <dgm:cxn modelId="{D4400C21-79FB-4F3F-BD41-C77BDDC310E8}" type="presParOf" srcId="{7275ACF5-F028-45D4-A3C4-9096649946C4}" destId="{76228CDC-775D-445E-A4E5-59E9DA3ADFA1}" srcOrd="1" destOrd="0" presId="urn:microsoft.com/office/officeart/2011/layout/HexagonRadial"/>
    <dgm:cxn modelId="{ADD4F151-66BF-443C-97CE-C60EF46CDE7D}" type="presParOf" srcId="{76228CDC-775D-445E-A4E5-59E9DA3ADFA1}" destId="{C7F4AAE4-2BA9-4D93-9F27-B81679237DA5}" srcOrd="0" destOrd="0" presId="urn:microsoft.com/office/officeart/2011/layout/HexagonRadial"/>
    <dgm:cxn modelId="{AEBDAEB6-E0CB-4281-A8FA-9A03E02A0B44}" type="presParOf" srcId="{7275ACF5-F028-45D4-A3C4-9096649946C4}" destId="{2A2DB357-871F-4C03-AD7D-F10C3AE307CA}" srcOrd="2" destOrd="0" presId="urn:microsoft.com/office/officeart/2011/layout/HexagonRadial"/>
    <dgm:cxn modelId="{A63B4F88-D7F6-43E8-85A7-30B7C8D7FED5}" type="presParOf" srcId="{7275ACF5-F028-45D4-A3C4-9096649946C4}" destId="{110FF158-C7DB-4A1F-9269-AC042A48E013}" srcOrd="3" destOrd="0" presId="urn:microsoft.com/office/officeart/2011/layout/HexagonRadial"/>
    <dgm:cxn modelId="{EB4D6ABB-B724-418F-82C0-0D07CF88F39C}" type="presParOf" srcId="{110FF158-C7DB-4A1F-9269-AC042A48E013}" destId="{48423C92-781A-4ABA-8C6B-F180C8547082}" srcOrd="0" destOrd="0" presId="urn:microsoft.com/office/officeart/2011/layout/HexagonRadial"/>
    <dgm:cxn modelId="{E3612C63-BC41-496B-9E8C-E27F601EC6EF}" type="presParOf" srcId="{7275ACF5-F028-45D4-A3C4-9096649946C4}" destId="{4A21F106-769F-4F06-AE75-1EBABFE8DE6A}" srcOrd="4" destOrd="0" presId="urn:microsoft.com/office/officeart/2011/layout/HexagonRadial"/>
    <dgm:cxn modelId="{7D1F8761-F280-428E-96E3-7931157ABE3E}" type="presParOf" srcId="{7275ACF5-F028-45D4-A3C4-9096649946C4}" destId="{70146CC5-3CBA-45C1-B25A-5DE99323F0FE}" srcOrd="5" destOrd="0" presId="urn:microsoft.com/office/officeart/2011/layout/HexagonRadial"/>
    <dgm:cxn modelId="{1BDC39BB-D1C7-4EB4-A488-4C6F3F805D8D}" type="presParOf" srcId="{70146CC5-3CBA-45C1-B25A-5DE99323F0FE}" destId="{848A2DEC-5559-4608-A6C5-9A3ED60B38FF}" srcOrd="0" destOrd="0" presId="urn:microsoft.com/office/officeart/2011/layout/HexagonRadial"/>
    <dgm:cxn modelId="{DBA3430B-0FBA-4E24-A543-BCC04786F707}" type="presParOf" srcId="{7275ACF5-F028-45D4-A3C4-9096649946C4}" destId="{670AC637-7674-4FC7-81D1-F7ECE7510B7F}" srcOrd="6" destOrd="0" presId="urn:microsoft.com/office/officeart/2011/layout/HexagonRadial"/>
    <dgm:cxn modelId="{D09059B5-748A-4497-980E-BAE7B22AE916}" type="presParOf" srcId="{7275ACF5-F028-45D4-A3C4-9096649946C4}" destId="{0B1CEF27-12F9-4C6A-AAF2-E34DBAF615E1}" srcOrd="7" destOrd="0" presId="urn:microsoft.com/office/officeart/2011/layout/HexagonRadial"/>
    <dgm:cxn modelId="{3D028F90-6790-405F-A749-410954C392E7}" type="presParOf" srcId="{0B1CEF27-12F9-4C6A-AAF2-E34DBAF615E1}" destId="{C51F436B-59C7-47AE-B2FB-74F1A9D922A6}" srcOrd="0" destOrd="0" presId="urn:microsoft.com/office/officeart/2011/layout/HexagonRadial"/>
    <dgm:cxn modelId="{985EB932-33E8-44FB-A2BF-9B5BAE3105D8}" type="presParOf" srcId="{7275ACF5-F028-45D4-A3C4-9096649946C4}" destId="{E720857E-F4D3-41C6-B303-6192092997A4}" srcOrd="8" destOrd="0" presId="urn:microsoft.com/office/officeart/2011/layout/HexagonRadial"/>
    <dgm:cxn modelId="{ED5F0084-B286-4C05-B316-CC8AA4D966BD}" type="presParOf" srcId="{7275ACF5-F028-45D4-A3C4-9096649946C4}" destId="{D46EEF0A-1597-4DDE-AC86-D0633E3040B1}" srcOrd="9" destOrd="0" presId="urn:microsoft.com/office/officeart/2011/layout/HexagonRadial"/>
    <dgm:cxn modelId="{6A8198C2-0404-4407-B420-A24B6ACF026C}" type="presParOf" srcId="{D46EEF0A-1597-4DDE-AC86-D0633E3040B1}" destId="{FD0B8E27-348A-465A-ADFB-5C0F734DAFD4}" srcOrd="0" destOrd="0" presId="urn:microsoft.com/office/officeart/2011/layout/HexagonRadial"/>
    <dgm:cxn modelId="{BA3CB3B4-9138-4835-AA1E-F5340349D3BA}" type="presParOf" srcId="{7275ACF5-F028-45D4-A3C4-9096649946C4}" destId="{0630E638-E00C-4520-9F11-78A47EBD2084}" srcOrd="10" destOrd="0" presId="urn:microsoft.com/office/officeart/2011/layout/HexagonRadial"/>
    <dgm:cxn modelId="{E0F83FC6-2336-40C5-88E4-449AC264F353}" type="presParOf" srcId="{7275ACF5-F028-45D4-A3C4-9096649946C4}" destId="{D67C74B6-2BE7-4529-909D-FEAA71689564}" srcOrd="11" destOrd="0" presId="urn:microsoft.com/office/officeart/2011/layout/HexagonRadial"/>
    <dgm:cxn modelId="{C37919C2-7CFA-4A99-8685-D2A7B427EA61}" type="presParOf" srcId="{D67C74B6-2BE7-4529-909D-FEAA71689564}" destId="{138818E3-9F0B-4E80-9C44-9245C7E63ECF}" srcOrd="0" destOrd="0" presId="urn:microsoft.com/office/officeart/2011/layout/HexagonRadial"/>
    <dgm:cxn modelId="{14772B57-3B82-4597-9AB3-63C2E4F43D47}" type="presParOf" srcId="{7275ACF5-F028-45D4-A3C4-9096649946C4}" destId="{6ED76AB9-9E11-40FF-BF1F-A23A0ED606CD}" srcOrd="12" destOrd="0" presId="urn:microsoft.com/office/officeart/2011/layout/HexagonRadial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22FBDE-DF7C-4BF1-923C-91A6841A4932}">
      <dsp:nvSpPr>
        <dsp:cNvPr id="0" name=""/>
        <dsp:cNvSpPr/>
      </dsp:nvSpPr>
      <dsp:spPr>
        <a:xfrm>
          <a:off x="4177003" y="1458432"/>
          <a:ext cx="1853730" cy="1603551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700" kern="1200" dirty="0"/>
        </a:p>
      </dsp:txBody>
      <dsp:txXfrm>
        <a:off x="4484192" y="1724163"/>
        <a:ext cx="1239352" cy="1072089"/>
      </dsp:txXfrm>
    </dsp:sp>
    <dsp:sp modelId="{48423C92-781A-4ABA-8C6B-F180C8547082}">
      <dsp:nvSpPr>
        <dsp:cNvPr id="0" name=""/>
        <dsp:cNvSpPr/>
      </dsp:nvSpPr>
      <dsp:spPr>
        <a:xfrm>
          <a:off x="5337795" y="691240"/>
          <a:ext cx="699407" cy="602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DB357-871F-4C03-AD7D-F10C3AE307CA}">
      <dsp:nvSpPr>
        <dsp:cNvPr id="0" name=""/>
        <dsp:cNvSpPr/>
      </dsp:nvSpPr>
      <dsp:spPr>
        <a:xfrm>
          <a:off x="4347759" y="0"/>
          <a:ext cx="1519118" cy="1314216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/>
            <a:t>Quality</a:t>
          </a:r>
        </a:p>
      </dsp:txBody>
      <dsp:txXfrm>
        <a:off x="4599509" y="217794"/>
        <a:ext cx="1015618" cy="878628"/>
      </dsp:txXfrm>
    </dsp:sp>
    <dsp:sp modelId="{848A2DEC-5559-4608-A6C5-9A3ED60B38FF}">
      <dsp:nvSpPr>
        <dsp:cNvPr id="0" name=""/>
        <dsp:cNvSpPr/>
      </dsp:nvSpPr>
      <dsp:spPr>
        <a:xfrm>
          <a:off x="6154057" y="1817841"/>
          <a:ext cx="699407" cy="602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21F106-769F-4F06-AE75-1EBABFE8DE6A}">
      <dsp:nvSpPr>
        <dsp:cNvPr id="0" name=""/>
        <dsp:cNvSpPr/>
      </dsp:nvSpPr>
      <dsp:spPr>
        <a:xfrm>
          <a:off x="5740967" y="808331"/>
          <a:ext cx="1519118" cy="1314216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/>
            <a:t>Experience</a:t>
          </a:r>
        </a:p>
      </dsp:txBody>
      <dsp:txXfrm>
        <a:off x="5992717" y="1026125"/>
        <a:ext cx="1015618" cy="878628"/>
      </dsp:txXfrm>
    </dsp:sp>
    <dsp:sp modelId="{C51F436B-59C7-47AE-B2FB-74F1A9D922A6}">
      <dsp:nvSpPr>
        <dsp:cNvPr id="0" name=""/>
        <dsp:cNvSpPr/>
      </dsp:nvSpPr>
      <dsp:spPr>
        <a:xfrm>
          <a:off x="5587028" y="3089561"/>
          <a:ext cx="699407" cy="602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AC637-7674-4FC7-81D1-F7ECE7510B7F}">
      <dsp:nvSpPr>
        <dsp:cNvPr id="0" name=""/>
        <dsp:cNvSpPr/>
      </dsp:nvSpPr>
      <dsp:spPr>
        <a:xfrm>
          <a:off x="5740967" y="2397416"/>
          <a:ext cx="1519118" cy="1314216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/>
            <a:t>Confidence</a:t>
          </a:r>
        </a:p>
      </dsp:txBody>
      <dsp:txXfrm>
        <a:off x="5992717" y="2615210"/>
        <a:ext cx="1015618" cy="878628"/>
      </dsp:txXfrm>
    </dsp:sp>
    <dsp:sp modelId="{FD0B8E27-348A-465A-ADFB-5C0F734DAFD4}">
      <dsp:nvSpPr>
        <dsp:cNvPr id="0" name=""/>
        <dsp:cNvSpPr/>
      </dsp:nvSpPr>
      <dsp:spPr>
        <a:xfrm>
          <a:off x="4180453" y="3221570"/>
          <a:ext cx="699407" cy="602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20857E-F4D3-41C6-B303-6192092997A4}">
      <dsp:nvSpPr>
        <dsp:cNvPr id="0" name=""/>
        <dsp:cNvSpPr/>
      </dsp:nvSpPr>
      <dsp:spPr>
        <a:xfrm>
          <a:off x="4347759" y="3206651"/>
          <a:ext cx="1519118" cy="1314216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/>
            <a:t>Commitment</a:t>
          </a:r>
        </a:p>
      </dsp:txBody>
      <dsp:txXfrm>
        <a:off x="4599509" y="3424445"/>
        <a:ext cx="1015618" cy="878628"/>
      </dsp:txXfrm>
    </dsp:sp>
    <dsp:sp modelId="{138818E3-9F0B-4E80-9C44-9245C7E63ECF}">
      <dsp:nvSpPr>
        <dsp:cNvPr id="0" name=""/>
        <dsp:cNvSpPr/>
      </dsp:nvSpPr>
      <dsp:spPr>
        <a:xfrm>
          <a:off x="3350823" y="2095422"/>
          <a:ext cx="699407" cy="602631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30E638-E00C-4520-9F11-78A47EBD2084}">
      <dsp:nvSpPr>
        <dsp:cNvPr id="0" name=""/>
        <dsp:cNvSpPr/>
      </dsp:nvSpPr>
      <dsp:spPr>
        <a:xfrm>
          <a:off x="2948082" y="2398320"/>
          <a:ext cx="1519118" cy="1314216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/>
            <a:t>Faith</a:t>
          </a:r>
        </a:p>
      </dsp:txBody>
      <dsp:txXfrm>
        <a:off x="3199832" y="2616114"/>
        <a:ext cx="1015618" cy="878628"/>
      </dsp:txXfrm>
    </dsp:sp>
    <dsp:sp modelId="{6ED76AB9-9E11-40FF-BF1F-A23A0ED606CD}">
      <dsp:nvSpPr>
        <dsp:cNvPr id="0" name=""/>
        <dsp:cNvSpPr/>
      </dsp:nvSpPr>
      <dsp:spPr>
        <a:xfrm>
          <a:off x="2948082" y="806522"/>
          <a:ext cx="1519118" cy="1314216"/>
        </a:xfrm>
        <a:prstGeom prst="hexagon">
          <a:avLst>
            <a:gd name="adj" fmla="val 28570"/>
            <a:gd name="vf" fmla="val 115470"/>
          </a:avLst>
        </a:prstGeom>
        <a:solidFill>
          <a:srgbClr val="47A1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kern="1200" dirty="0"/>
            <a:t>Innovation</a:t>
          </a:r>
        </a:p>
      </dsp:txBody>
      <dsp:txXfrm>
        <a:off x="3199832" y="1024316"/>
        <a:ext cx="1015618" cy="878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58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08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2719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127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93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691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663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430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251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49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818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68C58-EF8F-4220-9E67-0FAA9D1E24AE}" type="datetimeFigureOut">
              <a:rPr lang="en-IN" smtClean="0"/>
              <a:t>07-02-2023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FF4CA-BA2D-44A9-AA6E-AEF23465104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8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xtar">
            <a:extLst>
              <a:ext uri="{FF2B5EF4-FFF2-40B4-BE49-F238E27FC236}">
                <a16:creationId xmlns="" xmlns:a16="http://schemas.microsoft.com/office/drawing/2014/main" id="{66018887-FF12-4818-8F11-3E01E39AF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445" y="2547519"/>
            <a:ext cx="6841677" cy="138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6424F8E-C8B6-414D-8C23-BACB7C1D538C}"/>
              </a:ext>
            </a:extLst>
          </p:cNvPr>
          <p:cNvSpPr/>
          <p:nvPr/>
        </p:nvSpPr>
        <p:spPr>
          <a:xfrm>
            <a:off x="0" y="6585797"/>
            <a:ext cx="12192000" cy="2722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9E105C1B-8C27-452F-A1DA-8CDB7688336B}"/>
              </a:ext>
            </a:extLst>
          </p:cNvPr>
          <p:cNvSpPr/>
          <p:nvPr/>
        </p:nvSpPr>
        <p:spPr>
          <a:xfrm>
            <a:off x="0" y="6443754"/>
            <a:ext cx="12192000" cy="142043"/>
          </a:xfrm>
          <a:prstGeom prst="rect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67E4F6D-BDA5-47B3-A4D9-3C27BCCEA576}"/>
              </a:ext>
            </a:extLst>
          </p:cNvPr>
          <p:cNvSpPr/>
          <p:nvPr/>
        </p:nvSpPr>
        <p:spPr>
          <a:xfrm>
            <a:off x="3962399" y="3933176"/>
            <a:ext cx="8229601" cy="2547521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7E84724-FCDC-4239-A75C-E7139AB45CBC}"/>
              </a:ext>
            </a:extLst>
          </p:cNvPr>
          <p:cNvSpPr/>
          <p:nvPr/>
        </p:nvSpPr>
        <p:spPr>
          <a:xfrm>
            <a:off x="3962398" y="0"/>
            <a:ext cx="8229601" cy="2547521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356E1BC-6B10-4DA3-8D26-9BE11EFF31EA}"/>
              </a:ext>
            </a:extLst>
          </p:cNvPr>
          <p:cNvSpPr txBox="1"/>
          <p:nvPr/>
        </p:nvSpPr>
        <p:spPr>
          <a:xfrm>
            <a:off x="3962398" y="4883770"/>
            <a:ext cx="8229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Corporate Credentials</a:t>
            </a:r>
            <a:endParaRPr lang="en-IN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FAC1FB5-86F4-4225-82E9-3F00888DF001}"/>
              </a:ext>
            </a:extLst>
          </p:cNvPr>
          <p:cNvSpPr txBox="1"/>
          <p:nvPr/>
        </p:nvSpPr>
        <p:spPr>
          <a:xfrm>
            <a:off x="0" y="6585797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All Rights Reserved @ 2020-21</a:t>
            </a:r>
            <a:endParaRPr lang="en-IN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725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xtar">
            <a:extLst>
              <a:ext uri="{FF2B5EF4-FFF2-40B4-BE49-F238E27FC236}">
                <a16:creationId xmlns="" xmlns:a16="http://schemas.microsoft.com/office/drawing/2014/main" id="{98A8B84F-2FFE-4D04-94CD-D656398705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6264"/>
          <a:stretch/>
        </p:blipFill>
        <p:spPr bwMode="auto">
          <a:xfrm>
            <a:off x="11521204" y="133074"/>
            <a:ext cx="541538" cy="79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BF4033A-7F4B-4535-BDE2-D7AE66429C6D}"/>
              </a:ext>
            </a:extLst>
          </p:cNvPr>
          <p:cNvSpPr/>
          <p:nvPr/>
        </p:nvSpPr>
        <p:spPr>
          <a:xfrm>
            <a:off x="0" y="6585797"/>
            <a:ext cx="12192000" cy="2722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9197F1E-B57B-4190-97D0-79D8913FBA34}"/>
              </a:ext>
            </a:extLst>
          </p:cNvPr>
          <p:cNvSpPr/>
          <p:nvPr/>
        </p:nvSpPr>
        <p:spPr>
          <a:xfrm>
            <a:off x="0" y="6443754"/>
            <a:ext cx="12192000" cy="142043"/>
          </a:xfrm>
          <a:prstGeom prst="rect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1FC3D7A-6467-40E9-BBC7-5069E64FFF23}"/>
              </a:ext>
            </a:extLst>
          </p:cNvPr>
          <p:cNvSpPr txBox="1"/>
          <p:nvPr/>
        </p:nvSpPr>
        <p:spPr>
          <a:xfrm>
            <a:off x="0" y="6585797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All Rights Reserved 2020-21</a:t>
            </a:r>
            <a:endParaRPr lang="en-IN" sz="11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2AFED8C-DDCB-4337-99BC-01EE15C9B77C}"/>
              </a:ext>
            </a:extLst>
          </p:cNvPr>
          <p:cNvSpPr/>
          <p:nvPr/>
        </p:nvSpPr>
        <p:spPr>
          <a:xfrm>
            <a:off x="1339270" y="840823"/>
            <a:ext cx="10181934" cy="45719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C9A2CF0-972E-4222-B218-5A49B5043893}"/>
              </a:ext>
            </a:extLst>
          </p:cNvPr>
          <p:cNvSpPr/>
          <p:nvPr/>
        </p:nvSpPr>
        <p:spPr>
          <a:xfrm>
            <a:off x="0" y="361565"/>
            <a:ext cx="720433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FC07331-3B82-4180-8451-45099BA4881D}"/>
              </a:ext>
            </a:extLst>
          </p:cNvPr>
          <p:cNvSpPr/>
          <p:nvPr/>
        </p:nvSpPr>
        <p:spPr>
          <a:xfrm>
            <a:off x="400027" y="503608"/>
            <a:ext cx="646545" cy="239747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3F2598F-0F30-4C7A-8CBE-7FD85FFC8F1E}"/>
              </a:ext>
            </a:extLst>
          </p:cNvPr>
          <p:cNvSpPr/>
          <p:nvPr/>
        </p:nvSpPr>
        <p:spPr>
          <a:xfrm>
            <a:off x="689221" y="645651"/>
            <a:ext cx="646545" cy="239747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3C63EB0-E755-45DD-9BD4-04AE12E86612}"/>
              </a:ext>
            </a:extLst>
          </p:cNvPr>
          <p:cNvSpPr txBox="1"/>
          <p:nvPr/>
        </p:nvSpPr>
        <p:spPr>
          <a:xfrm>
            <a:off x="2170545" y="36952"/>
            <a:ext cx="8238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An Introduction</a:t>
            </a:r>
            <a:endParaRPr lang="en-IN" sz="4400" dirty="0"/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5D68CED4-7D36-4B77-B053-BCE7614BB485}"/>
              </a:ext>
            </a:extLst>
          </p:cNvPr>
          <p:cNvSpPr/>
          <p:nvPr/>
        </p:nvSpPr>
        <p:spPr>
          <a:xfrm>
            <a:off x="258618" y="5109637"/>
            <a:ext cx="11533355" cy="239747"/>
          </a:xfrm>
          <a:prstGeom prst="rightArrow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93F4F555-A76F-4FAB-9450-CA9301B3A701}"/>
              </a:ext>
            </a:extLst>
          </p:cNvPr>
          <p:cNvSpPr/>
          <p:nvPr/>
        </p:nvSpPr>
        <p:spPr>
          <a:xfrm>
            <a:off x="426454" y="4955565"/>
            <a:ext cx="1066800" cy="6454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1991</a:t>
            </a:r>
            <a:endParaRPr lang="en-US" sz="1100" dirty="0"/>
          </a:p>
          <a:p>
            <a:pPr algn="ctr"/>
            <a:r>
              <a:rPr lang="en-US" sz="1200" dirty="0"/>
              <a:t>(Uni-Medicos)</a:t>
            </a:r>
            <a:endParaRPr lang="en-IN" sz="1200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CB963E02-54BC-448B-93CB-09B02AF41BAF}"/>
              </a:ext>
            </a:extLst>
          </p:cNvPr>
          <p:cNvSpPr/>
          <p:nvPr/>
        </p:nvSpPr>
        <p:spPr>
          <a:xfrm>
            <a:off x="2266483" y="4919661"/>
            <a:ext cx="1255650" cy="6454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1998</a:t>
            </a:r>
            <a:endParaRPr lang="en-US" sz="1100" dirty="0"/>
          </a:p>
          <a:p>
            <a:pPr algn="ctr"/>
            <a:r>
              <a:rPr lang="en-US" sz="1200" dirty="0"/>
              <a:t>(Uni-</a:t>
            </a:r>
            <a:r>
              <a:rPr lang="en-US" sz="1200" dirty="0" err="1"/>
              <a:t>Pex</a:t>
            </a:r>
            <a:r>
              <a:rPr lang="en-US" sz="1200" dirty="0"/>
              <a:t> Pharmaceuticals)</a:t>
            </a:r>
            <a:endParaRPr lang="en-IN" sz="1200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FEC3442C-E7AE-45E6-9829-E7BE573C4BD9}"/>
              </a:ext>
            </a:extLst>
          </p:cNvPr>
          <p:cNvSpPr/>
          <p:nvPr/>
        </p:nvSpPr>
        <p:spPr>
          <a:xfrm>
            <a:off x="5047637" y="4710457"/>
            <a:ext cx="1470242" cy="924185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2007</a:t>
            </a:r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(Maxtar Bio-Genics)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817B6474-5092-480E-BEF4-9E7F0D8EECE4}"/>
              </a:ext>
            </a:extLst>
          </p:cNvPr>
          <p:cNvSpPr/>
          <p:nvPr/>
        </p:nvSpPr>
        <p:spPr>
          <a:xfrm>
            <a:off x="7509983" y="4834762"/>
            <a:ext cx="1066800" cy="6454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2011</a:t>
            </a:r>
            <a:endParaRPr lang="en-US" sz="1100" dirty="0"/>
          </a:p>
          <a:p>
            <a:pPr algn="ctr"/>
            <a:r>
              <a:rPr lang="en-US" sz="1200" dirty="0"/>
              <a:t>(Arika Healthcare)</a:t>
            </a:r>
            <a:endParaRPr lang="en-IN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1E25D6F4-161A-4106-9692-6FA7576E74AE}"/>
              </a:ext>
            </a:extLst>
          </p:cNvPr>
          <p:cNvSpPr/>
          <p:nvPr/>
        </p:nvSpPr>
        <p:spPr>
          <a:xfrm>
            <a:off x="122984" y="5636691"/>
            <a:ext cx="177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A pharmaceutical retail unit and a start-up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1AC09585-8673-456D-9945-5086F6798966}"/>
              </a:ext>
            </a:extLst>
          </p:cNvPr>
          <p:cNvSpPr/>
          <p:nvPr/>
        </p:nvSpPr>
        <p:spPr>
          <a:xfrm>
            <a:off x="1730123" y="5666856"/>
            <a:ext cx="45719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35000901-0697-42FE-B18E-AA6E61842505}"/>
              </a:ext>
            </a:extLst>
          </p:cNvPr>
          <p:cNvSpPr/>
          <p:nvPr/>
        </p:nvSpPr>
        <p:spPr>
          <a:xfrm>
            <a:off x="4478435" y="5666856"/>
            <a:ext cx="45719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E5725F42-3CE4-42EB-9BD5-883087F53585}"/>
              </a:ext>
            </a:extLst>
          </p:cNvPr>
          <p:cNvSpPr/>
          <p:nvPr/>
        </p:nvSpPr>
        <p:spPr>
          <a:xfrm>
            <a:off x="7063046" y="5660606"/>
            <a:ext cx="45719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D162EE69-8C83-4F48-BAE1-19B14089083A}"/>
              </a:ext>
            </a:extLst>
          </p:cNvPr>
          <p:cNvSpPr/>
          <p:nvPr/>
        </p:nvSpPr>
        <p:spPr>
          <a:xfrm>
            <a:off x="1792414" y="5587385"/>
            <a:ext cx="29194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By looking into the domestic market with their own brand name Uni-</a:t>
            </a:r>
            <a:r>
              <a:rPr lang="en-IN" sz="1200" dirty="0" err="1"/>
              <a:t>Pex</a:t>
            </a:r>
            <a:r>
              <a:rPr lang="en-IN" sz="1200" dirty="0"/>
              <a:t> Pharmaceutical was established and manufacturing unit was set.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6B110848-27B6-4EC6-AB60-CB35D4E5FD5B}"/>
              </a:ext>
            </a:extLst>
          </p:cNvPr>
          <p:cNvSpPr/>
          <p:nvPr/>
        </p:nvSpPr>
        <p:spPr>
          <a:xfrm>
            <a:off x="4579845" y="5590932"/>
            <a:ext cx="2837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WHO-GMP plant was set up by name </a:t>
            </a:r>
            <a:r>
              <a:rPr lang="en-IN" sz="1200" b="1" dirty="0"/>
              <a:t>Maxtar Bio – </a:t>
            </a:r>
            <a:r>
              <a:rPr lang="en-IN" sz="1200" b="1" dirty="0" err="1"/>
              <a:t>Genics</a:t>
            </a:r>
            <a:r>
              <a:rPr lang="en-IN" sz="1200" b="1" dirty="0"/>
              <a:t> </a:t>
            </a:r>
            <a:r>
              <a:rPr lang="en-IN" sz="1200" dirty="0"/>
              <a:t>to enter into international market</a:t>
            </a:r>
          </a:p>
          <a:p>
            <a:endParaRPr lang="en-IN" sz="12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3586CE4C-8370-4E06-9BA8-93E477E2BB79}"/>
              </a:ext>
            </a:extLst>
          </p:cNvPr>
          <p:cNvSpPr/>
          <p:nvPr/>
        </p:nvSpPr>
        <p:spPr>
          <a:xfrm>
            <a:off x="7108765" y="5612463"/>
            <a:ext cx="240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To enter into deep down the market Propaganda Distribution firm was created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3E51645F-2940-4E95-A59A-8E120FF3ED27}"/>
              </a:ext>
            </a:extLst>
          </p:cNvPr>
          <p:cNvSpPr txBox="1"/>
          <p:nvPr/>
        </p:nvSpPr>
        <p:spPr>
          <a:xfrm>
            <a:off x="30746" y="938527"/>
            <a:ext cx="12031996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Maxtar Bio- Genics </a:t>
            </a:r>
            <a:r>
              <a:rPr lang="en-US" dirty="0"/>
              <a:t>is a pharmaceutical manufacturing facility located on K.No. 705, Nalagarh Road,Malku </a:t>
            </a:r>
            <a:r>
              <a:rPr lang="en-US" sz="1800" dirty="0"/>
              <a:t>Majra, Baddi Dist. Solan (HP) which is about 05 km from Baddi City in Himachal Pradesh, India</a:t>
            </a:r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E495564-8F3B-467A-8B72-FB2ED11BF96D}"/>
              </a:ext>
            </a:extLst>
          </p:cNvPr>
          <p:cNvSpPr/>
          <p:nvPr/>
        </p:nvSpPr>
        <p:spPr>
          <a:xfrm>
            <a:off x="248625" y="2189578"/>
            <a:ext cx="604133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facility is designed to manufacture, pack, analyze, store and distribute various pharmaceutical dosage forms, namely </a:t>
            </a:r>
          </a:p>
          <a:p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Oral Solid Dosage Forms </a:t>
            </a:r>
            <a:r>
              <a:rPr lang="en-US" b="1" dirty="0"/>
              <a:t>Tablets (General)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Oral Solid Dosage Forms </a:t>
            </a:r>
            <a:r>
              <a:rPr lang="en-US" b="1" dirty="0"/>
              <a:t>Tablets (Beta Lactam)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Oral Solid Dosage Forms </a:t>
            </a:r>
            <a:r>
              <a:rPr lang="en-US" b="1" dirty="0"/>
              <a:t>Capsules (General)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Oral Solid Dosage Forms </a:t>
            </a:r>
            <a:r>
              <a:rPr lang="en-US" b="1" dirty="0"/>
              <a:t>Tablets (Beta Lactam)</a:t>
            </a:r>
          </a:p>
          <a:p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="" xmlns:a16="http://schemas.microsoft.com/office/drawing/2014/main" id="{4B0D87B5-713B-40D4-A509-D94F9DA8DE88}"/>
              </a:ext>
            </a:extLst>
          </p:cNvPr>
          <p:cNvSpPr/>
          <p:nvPr/>
        </p:nvSpPr>
        <p:spPr>
          <a:xfrm rot="1528262">
            <a:off x="900849" y="285079"/>
            <a:ext cx="538350" cy="264628"/>
          </a:xfrm>
          <a:prstGeom prst="leftArrow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AutoShape 2" descr="Brand Third Party Ethical Pharma Manufacturing, Minimum Order Value: 5000  Box, | ID: 21838372230">
            <a:extLst>
              <a:ext uri="{FF2B5EF4-FFF2-40B4-BE49-F238E27FC236}">
                <a16:creationId xmlns="" xmlns:a16="http://schemas.microsoft.com/office/drawing/2014/main" id="{59E388C5-59C2-4218-AFE7-8168D37BE6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7172" name="Picture 4" descr="Sustainable Pharma Manufacturing - The Water Network | by AquaSPE">
            <a:extLst>
              <a:ext uri="{FF2B5EF4-FFF2-40B4-BE49-F238E27FC236}">
                <a16:creationId xmlns="" xmlns:a16="http://schemas.microsoft.com/office/drawing/2014/main" id="{6A737C8E-F061-44D3-8329-005FEAA9F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659" y="1745421"/>
            <a:ext cx="4454200" cy="283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7C2F28E8-6454-489A-9212-78CFB54E10EB}"/>
              </a:ext>
            </a:extLst>
          </p:cNvPr>
          <p:cNvSpPr/>
          <p:nvPr/>
        </p:nvSpPr>
        <p:spPr>
          <a:xfrm>
            <a:off x="9875982" y="4834762"/>
            <a:ext cx="1066800" cy="6454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2023</a:t>
            </a:r>
            <a:endParaRPr lang="en-US" sz="1100" dirty="0"/>
          </a:p>
          <a:p>
            <a:pPr algn="ctr"/>
            <a:r>
              <a:rPr lang="en-US" sz="1200" dirty="0"/>
              <a:t>New Plant</a:t>
            </a:r>
            <a:endParaRPr lang="en-IN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FF5D7145-C4A7-4140-8236-9CAA6BBDD65D}"/>
              </a:ext>
            </a:extLst>
          </p:cNvPr>
          <p:cNvSpPr/>
          <p:nvPr/>
        </p:nvSpPr>
        <p:spPr>
          <a:xfrm>
            <a:off x="9273593" y="5660606"/>
            <a:ext cx="45719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53C6A2E0-152B-4B2A-91A4-2D946BD2966E}"/>
              </a:ext>
            </a:extLst>
          </p:cNvPr>
          <p:cNvSpPr/>
          <p:nvPr/>
        </p:nvSpPr>
        <p:spPr>
          <a:xfrm>
            <a:off x="9363458" y="5565153"/>
            <a:ext cx="240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dirty="0"/>
              <a:t>New manufacturing plant having injectable, ointment and other as per EU-GMP &amp; PICS guidelines</a:t>
            </a:r>
          </a:p>
        </p:txBody>
      </p:sp>
    </p:spTree>
    <p:extLst>
      <p:ext uri="{BB962C8B-B14F-4D97-AF65-F5344CB8AC3E}">
        <p14:creationId xmlns:p14="http://schemas.microsoft.com/office/powerpoint/2010/main" val="316938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xtar">
            <a:extLst>
              <a:ext uri="{FF2B5EF4-FFF2-40B4-BE49-F238E27FC236}">
                <a16:creationId xmlns="" xmlns:a16="http://schemas.microsoft.com/office/drawing/2014/main" id="{69E35EB9-DFC5-470D-A85E-C95965491D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6264"/>
          <a:stretch/>
        </p:blipFill>
        <p:spPr bwMode="auto">
          <a:xfrm>
            <a:off x="11521204" y="133074"/>
            <a:ext cx="541538" cy="79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15F3BC70-047C-447D-9AE4-10C6C9BCEDC3}"/>
              </a:ext>
            </a:extLst>
          </p:cNvPr>
          <p:cNvSpPr/>
          <p:nvPr/>
        </p:nvSpPr>
        <p:spPr>
          <a:xfrm>
            <a:off x="0" y="6585797"/>
            <a:ext cx="12192000" cy="2722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44D0CDE-3184-45F9-B31B-E1FBA3FE7F71}"/>
              </a:ext>
            </a:extLst>
          </p:cNvPr>
          <p:cNvSpPr/>
          <p:nvPr/>
        </p:nvSpPr>
        <p:spPr>
          <a:xfrm>
            <a:off x="0" y="6443754"/>
            <a:ext cx="12192000" cy="142043"/>
          </a:xfrm>
          <a:prstGeom prst="rect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28F5487-7CEA-4BAF-AC65-A2503FDF7EB2}"/>
              </a:ext>
            </a:extLst>
          </p:cNvPr>
          <p:cNvSpPr txBox="1"/>
          <p:nvPr/>
        </p:nvSpPr>
        <p:spPr>
          <a:xfrm>
            <a:off x="0" y="6585797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All Rights Reserved 2020-21</a:t>
            </a:r>
            <a:endParaRPr lang="en-IN" sz="11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876BFD1-2D87-4A18-8E2D-EA6095BCFE5C}"/>
              </a:ext>
            </a:extLst>
          </p:cNvPr>
          <p:cNvSpPr/>
          <p:nvPr/>
        </p:nvSpPr>
        <p:spPr>
          <a:xfrm>
            <a:off x="1339270" y="840823"/>
            <a:ext cx="10181934" cy="45719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B773B9F-2454-4022-8901-FCF34CA20634}"/>
              </a:ext>
            </a:extLst>
          </p:cNvPr>
          <p:cNvSpPr/>
          <p:nvPr/>
        </p:nvSpPr>
        <p:spPr>
          <a:xfrm>
            <a:off x="0" y="361565"/>
            <a:ext cx="720433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E96C144-C183-42E9-931C-EA839AD18197}"/>
              </a:ext>
            </a:extLst>
          </p:cNvPr>
          <p:cNvSpPr/>
          <p:nvPr/>
        </p:nvSpPr>
        <p:spPr>
          <a:xfrm>
            <a:off x="400027" y="503608"/>
            <a:ext cx="646545" cy="239747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BE75DEF-8969-430B-A9FB-F19D268EE48C}"/>
              </a:ext>
            </a:extLst>
          </p:cNvPr>
          <p:cNvSpPr/>
          <p:nvPr/>
        </p:nvSpPr>
        <p:spPr>
          <a:xfrm>
            <a:off x="689221" y="645651"/>
            <a:ext cx="646545" cy="239747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8520411-85FC-4951-AE76-7D3B8776B5B3}"/>
              </a:ext>
            </a:extLst>
          </p:cNvPr>
          <p:cNvSpPr txBox="1"/>
          <p:nvPr/>
        </p:nvSpPr>
        <p:spPr>
          <a:xfrm>
            <a:off x="2170545" y="36952"/>
            <a:ext cx="8238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Vision &amp; Mission</a:t>
            </a:r>
            <a:endParaRPr lang="en-IN" sz="4400" dirty="0"/>
          </a:p>
        </p:txBody>
      </p:sp>
      <p:sp>
        <p:nvSpPr>
          <p:cNvPr id="11" name="Title 1">
            <a:extLst>
              <a:ext uri="{FF2B5EF4-FFF2-40B4-BE49-F238E27FC236}">
                <a16:creationId xmlns="" xmlns:a16="http://schemas.microsoft.com/office/drawing/2014/main" id="{374F4AC3-DEA6-47E5-8B5F-F1068FD8C6D9}"/>
              </a:ext>
            </a:extLst>
          </p:cNvPr>
          <p:cNvSpPr txBox="1">
            <a:spLocks/>
          </p:cNvSpPr>
          <p:nvPr/>
        </p:nvSpPr>
        <p:spPr>
          <a:xfrm>
            <a:off x="83127" y="1080570"/>
            <a:ext cx="11438077" cy="5238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dirty="0"/>
              <a:t>VISION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="" xmlns:a16="http://schemas.microsoft.com/office/drawing/2014/main" id="{AEEE9FF6-9821-49DB-8B84-4D6FD00CD689}"/>
              </a:ext>
            </a:extLst>
          </p:cNvPr>
          <p:cNvSpPr txBox="1">
            <a:spLocks/>
          </p:cNvSpPr>
          <p:nvPr/>
        </p:nvSpPr>
        <p:spPr>
          <a:xfrm>
            <a:off x="83127" y="1854468"/>
            <a:ext cx="11438077" cy="9144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sz="2000" dirty="0"/>
              <a:t>Maxtar’s vision is to see a better life quality with minimal struggle of people. We have a dream of providing the best and most economical solutions to health related issues of our society. We believe that there should be a greater purpose of the work done at Maxtar. </a:t>
            </a: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4162FA2E-838A-4FE3-806D-0A266A262EB2}"/>
              </a:ext>
            </a:extLst>
          </p:cNvPr>
          <p:cNvSpPr txBox="1">
            <a:spLocks/>
          </p:cNvSpPr>
          <p:nvPr/>
        </p:nvSpPr>
        <p:spPr>
          <a:xfrm>
            <a:off x="203200" y="2466778"/>
            <a:ext cx="1131800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N" sz="4400" dirty="0">
                <a:solidFill>
                  <a:schemeClr val="tx1"/>
                </a:solidFill>
              </a:rPr>
              <a:t>Mission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CF6CBED6-9FF0-4380-A233-46EAFB5610B2}"/>
              </a:ext>
            </a:extLst>
          </p:cNvPr>
          <p:cNvSpPr/>
          <p:nvPr/>
        </p:nvSpPr>
        <p:spPr>
          <a:xfrm>
            <a:off x="203200" y="3640454"/>
            <a:ext cx="113180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Strong Focus on delivering the Best, Cost Effective Services and Formulations to cater to the needs of our clients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9E6DA573-B6CC-4D5B-A8D1-60EE123A63FF}"/>
              </a:ext>
            </a:extLst>
          </p:cNvPr>
          <p:cNvSpPr txBox="1"/>
          <p:nvPr/>
        </p:nvSpPr>
        <p:spPr>
          <a:xfrm>
            <a:off x="83126" y="4348340"/>
            <a:ext cx="5015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cap="all" spc="100" dirty="0">
                <a:latin typeface="+mj-lt"/>
                <a:ea typeface="+mj-ea"/>
                <a:cs typeface="+mj-cs"/>
              </a:rPr>
              <a:t>Motto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A23E2B3-990D-4AE5-A388-B7AF4EB0D5CD}"/>
              </a:ext>
            </a:extLst>
          </p:cNvPr>
          <p:cNvSpPr txBox="1"/>
          <p:nvPr/>
        </p:nvSpPr>
        <p:spPr>
          <a:xfrm>
            <a:off x="203200" y="5263181"/>
            <a:ext cx="5015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/>
              <a:t>Not just healthcare, it’s lifecare</a:t>
            </a:r>
          </a:p>
        </p:txBody>
      </p:sp>
      <p:pic>
        <p:nvPicPr>
          <p:cNvPr id="17" name="Picture 2" descr="Image result for vision &amp; mission png">
            <a:extLst>
              <a:ext uri="{FF2B5EF4-FFF2-40B4-BE49-F238E27FC236}">
                <a16:creationId xmlns="" xmlns:a16="http://schemas.microsoft.com/office/drawing/2014/main" id="{2CB3827F-AAF9-4F83-A9BB-2A5EB575B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4081763"/>
            <a:ext cx="653415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rrow: Left 17">
            <a:extLst>
              <a:ext uri="{FF2B5EF4-FFF2-40B4-BE49-F238E27FC236}">
                <a16:creationId xmlns="" xmlns:a16="http://schemas.microsoft.com/office/drawing/2014/main" id="{22F4CD18-717A-4CC9-9EE5-B74266D04810}"/>
              </a:ext>
            </a:extLst>
          </p:cNvPr>
          <p:cNvSpPr/>
          <p:nvPr/>
        </p:nvSpPr>
        <p:spPr>
          <a:xfrm rot="1528262">
            <a:off x="900849" y="285079"/>
            <a:ext cx="538350" cy="264628"/>
          </a:xfrm>
          <a:prstGeom prst="leftArrow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69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xtar">
            <a:extLst>
              <a:ext uri="{FF2B5EF4-FFF2-40B4-BE49-F238E27FC236}">
                <a16:creationId xmlns="" xmlns:a16="http://schemas.microsoft.com/office/drawing/2014/main" id="{51A25690-7C36-4ECD-B8D6-87DC3377C3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86264"/>
          <a:stretch/>
        </p:blipFill>
        <p:spPr bwMode="auto">
          <a:xfrm>
            <a:off x="11521204" y="133074"/>
            <a:ext cx="541538" cy="798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20F0876-4AD3-4BD9-BCD1-02F7E3BA64D9}"/>
              </a:ext>
            </a:extLst>
          </p:cNvPr>
          <p:cNvSpPr/>
          <p:nvPr/>
        </p:nvSpPr>
        <p:spPr>
          <a:xfrm>
            <a:off x="0" y="6585797"/>
            <a:ext cx="12192000" cy="27220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0242248-3A4A-4FE8-9F48-452C5E9EF0F5}"/>
              </a:ext>
            </a:extLst>
          </p:cNvPr>
          <p:cNvSpPr/>
          <p:nvPr/>
        </p:nvSpPr>
        <p:spPr>
          <a:xfrm>
            <a:off x="0" y="6443754"/>
            <a:ext cx="12192000" cy="142043"/>
          </a:xfrm>
          <a:prstGeom prst="rect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3FB74E9-25F6-4C19-9E03-F0E54F985AD6}"/>
              </a:ext>
            </a:extLst>
          </p:cNvPr>
          <p:cNvSpPr txBox="1"/>
          <p:nvPr/>
        </p:nvSpPr>
        <p:spPr>
          <a:xfrm>
            <a:off x="0" y="6585797"/>
            <a:ext cx="1219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/>
                </a:solidFill>
              </a:rPr>
              <a:t>All Rights Reserved 2020-21</a:t>
            </a:r>
            <a:endParaRPr lang="en-IN" sz="11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5B132E3-294E-4D45-B109-87B65015347A}"/>
              </a:ext>
            </a:extLst>
          </p:cNvPr>
          <p:cNvSpPr/>
          <p:nvPr/>
        </p:nvSpPr>
        <p:spPr>
          <a:xfrm>
            <a:off x="1339270" y="840823"/>
            <a:ext cx="10181934" cy="45719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29F4933-F6D8-497C-BFCE-13AF0B72770C}"/>
              </a:ext>
            </a:extLst>
          </p:cNvPr>
          <p:cNvSpPr/>
          <p:nvPr/>
        </p:nvSpPr>
        <p:spPr>
          <a:xfrm>
            <a:off x="0" y="361565"/>
            <a:ext cx="720433" cy="523833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7D9EDD6-EBD6-40CB-AB39-7C24AB581C08}"/>
              </a:ext>
            </a:extLst>
          </p:cNvPr>
          <p:cNvSpPr/>
          <p:nvPr/>
        </p:nvSpPr>
        <p:spPr>
          <a:xfrm>
            <a:off x="400027" y="503608"/>
            <a:ext cx="646545" cy="239747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2B73751F-4049-4330-BD8D-224832DB1B8A}"/>
              </a:ext>
            </a:extLst>
          </p:cNvPr>
          <p:cNvSpPr/>
          <p:nvPr/>
        </p:nvSpPr>
        <p:spPr>
          <a:xfrm>
            <a:off x="689221" y="645651"/>
            <a:ext cx="646545" cy="239747"/>
          </a:xfrm>
          <a:prstGeom prst="rect">
            <a:avLst/>
          </a:prstGeom>
          <a:solidFill>
            <a:srgbClr val="47A1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E93DCC4-B8D5-49A5-A192-5E6952E03D8C}"/>
              </a:ext>
            </a:extLst>
          </p:cNvPr>
          <p:cNvSpPr txBox="1"/>
          <p:nvPr/>
        </p:nvSpPr>
        <p:spPr>
          <a:xfrm>
            <a:off x="2170545" y="36952"/>
            <a:ext cx="8238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Values</a:t>
            </a:r>
          </a:p>
        </p:txBody>
      </p:sp>
      <p:sp>
        <p:nvSpPr>
          <p:cNvPr id="13" name="Arrow: Left 12">
            <a:extLst>
              <a:ext uri="{FF2B5EF4-FFF2-40B4-BE49-F238E27FC236}">
                <a16:creationId xmlns="" xmlns:a16="http://schemas.microsoft.com/office/drawing/2014/main" id="{5175D9A8-064F-4D45-9364-50867480FF89}"/>
              </a:ext>
            </a:extLst>
          </p:cNvPr>
          <p:cNvSpPr/>
          <p:nvPr/>
        </p:nvSpPr>
        <p:spPr>
          <a:xfrm rot="1528262">
            <a:off x="900849" y="285079"/>
            <a:ext cx="538350" cy="264628"/>
          </a:xfrm>
          <a:prstGeom prst="leftArrow">
            <a:avLst/>
          </a:prstGeom>
          <a:solidFill>
            <a:srgbClr val="258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14" name="Content Placeholder 3">
            <a:extLst>
              <a:ext uri="{FF2B5EF4-FFF2-40B4-BE49-F238E27FC236}">
                <a16:creationId xmlns="" xmlns:a16="http://schemas.microsoft.com/office/drawing/2014/main" id="{B01C01F7-7310-4BEA-82E7-26656DF03EF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20433" y="1269865"/>
          <a:ext cx="10208169" cy="4520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4DFA4C3F-48EF-4C91-A842-ACCEA3C9BC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777" y="2976550"/>
            <a:ext cx="883480" cy="118423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5AF7F9A6-6C1C-480C-8D58-A1DD03FB3A92}"/>
              </a:ext>
            </a:extLst>
          </p:cNvPr>
          <p:cNvSpPr/>
          <p:nvPr/>
        </p:nvSpPr>
        <p:spPr>
          <a:xfrm>
            <a:off x="6619266" y="1132626"/>
            <a:ext cx="47788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Only value that differs </a:t>
            </a:r>
            <a:r>
              <a:rPr lang="en-IN" dirty="0" err="1"/>
              <a:t>Maxtar</a:t>
            </a:r>
            <a:r>
              <a:rPr lang="en-IN" dirty="0"/>
              <a:t> from other pharmaceutical companies and act as a core competency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A0337981-7AA5-4A44-9F98-78C3F48F3D56}"/>
              </a:ext>
            </a:extLst>
          </p:cNvPr>
          <p:cNvSpPr/>
          <p:nvPr/>
        </p:nvSpPr>
        <p:spPr>
          <a:xfrm>
            <a:off x="7931252" y="2273697"/>
            <a:ext cx="37471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Almost 2 decades of experience in Pharma field and experienced staff helps to maintain the quality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FFE99D52-84A2-40EE-ACD3-0F17524E671F}"/>
              </a:ext>
            </a:extLst>
          </p:cNvPr>
          <p:cNvSpPr/>
          <p:nvPr/>
        </p:nvSpPr>
        <p:spPr>
          <a:xfrm>
            <a:off x="7931252" y="3850048"/>
            <a:ext cx="32572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Development of product with perfection and Quality checks lead to confidence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30B5F80-562D-451F-8810-F5AFB8140F34}"/>
              </a:ext>
            </a:extLst>
          </p:cNvPr>
          <p:cNvSpPr/>
          <p:nvPr/>
        </p:nvSpPr>
        <p:spPr>
          <a:xfrm>
            <a:off x="6473093" y="5280666"/>
            <a:ext cx="54136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Committed to Quality product,</a:t>
            </a:r>
          </a:p>
          <a:p>
            <a:r>
              <a:rPr lang="en-IN" dirty="0"/>
              <a:t>Commitment to good documentation</a:t>
            </a:r>
          </a:p>
          <a:p>
            <a:r>
              <a:rPr lang="en-IN" dirty="0"/>
              <a:t>Commitment to delivery</a:t>
            </a:r>
          </a:p>
          <a:p>
            <a:endParaRPr lang="en-IN" dirty="0"/>
          </a:p>
        </p:txBody>
      </p: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7421B7DF-8200-4BCE-A9B3-B024A1EBBFD6}"/>
              </a:ext>
            </a:extLst>
          </p:cNvPr>
          <p:cNvSpPr/>
          <p:nvPr/>
        </p:nvSpPr>
        <p:spPr>
          <a:xfrm>
            <a:off x="190129" y="4160789"/>
            <a:ext cx="35276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Creating a faith or trust with our customer by supplying them zero defect, effective, safe &amp; quality product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4635629C-A82C-4E94-BB22-DFDE4E5FF549}"/>
              </a:ext>
            </a:extLst>
          </p:cNvPr>
          <p:cNvSpPr/>
          <p:nvPr/>
        </p:nvSpPr>
        <p:spPr>
          <a:xfrm>
            <a:off x="250933" y="2061428"/>
            <a:ext cx="35276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Always focused on innovating new product and improving existing one’s with strong in-house F&amp;D and ARD team</a:t>
            </a:r>
          </a:p>
        </p:txBody>
      </p:sp>
    </p:spTree>
    <p:extLst>
      <p:ext uri="{BB962C8B-B14F-4D97-AF65-F5344CB8AC3E}">
        <p14:creationId xmlns:p14="http://schemas.microsoft.com/office/powerpoint/2010/main" val="64988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</cp:revision>
  <dcterms:created xsi:type="dcterms:W3CDTF">2023-02-07T10:28:46Z</dcterms:created>
  <dcterms:modified xsi:type="dcterms:W3CDTF">2023-02-07T10:28:51Z</dcterms:modified>
</cp:coreProperties>
</file>